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2018-2019</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Semester- 2 (</a:t>
            </a:r>
            <a:r>
              <a:rPr lang="en-US" sz="1800" b="1" dirty="0" err="1">
                <a:effectLst/>
                <a:latin typeface="Calibri" panose="020F0502020204030204" pitchFamily="34" charset="0"/>
                <a:ea typeface="Calibri" panose="020F0502020204030204" pitchFamily="34" charset="0"/>
                <a:cs typeface="Vrinda" panose="020B0502040204020203" pitchFamily="34" charset="0"/>
              </a:rPr>
              <a:t>Honours</a:t>
            </a:r>
            <a:r>
              <a:rPr lang="en-US" sz="1800" b="1" dirty="0">
                <a:effectLst/>
                <a:latin typeface="Calibri" panose="020F050202020403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 Financial Accounting-II ( BCOMH201 C-3 )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Topic: Sale or Return (or Sale on Approval)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4800" b="1" u="sng" dirty="0">
                <a:effectLst/>
                <a:latin typeface="Arial Black" panose="020B0A04020102020204" pitchFamily="34" charset="0"/>
                <a:ea typeface="Calibri" panose="020F0502020204030204" pitchFamily="34" charset="0"/>
                <a:cs typeface="Vrinda" panose="020B0502040204020203" pitchFamily="34" charset="0"/>
              </a:rPr>
              <a:t>Definition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 seller may  sometimes send goods to parties with an option to approve , accept and purchase such goods or to return the goods within a specified time limit. Usually,  a manufacturer or a wholesaler does so with the retailers or prospective buyers for introducing add popularizing a new product. The buyer or the party to whom the goods are sent may accept such woods as purchased or return those. So the possession of goods changes when the goods are sent. But the transfer of the ownership changes only if the goods are accepted. This system he’s known as sale or return and the goods send are known as goods on Approval.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fontScale="90000"/>
          </a:bodyPr>
          <a:lstStyle/>
          <a:p>
            <a:pPr algn="ctr"/>
            <a:r>
              <a:rPr lang="en-US" sz="3600" dirty="0">
                <a:effectLst/>
                <a:latin typeface="Times New Roman" panose="02020603050405020304" pitchFamily="18" charset="0"/>
                <a:ea typeface="Calibri" panose="020F0502020204030204" pitchFamily="34" charset="0"/>
                <a:cs typeface="Vrinda" panose="020B0502040204020203" pitchFamily="34" charset="0"/>
              </a:rPr>
              <a:t>1</a:t>
            </a:r>
            <a:r>
              <a:rPr lang="en-US" sz="3600" b="1" u="sng" dirty="0">
                <a:effectLst/>
                <a:latin typeface="Arial Black" panose="020B0A04020102020204" pitchFamily="34" charset="0"/>
                <a:ea typeface="Calibri" panose="020F0502020204030204" pitchFamily="34" charset="0"/>
                <a:cs typeface="Vrinda" panose="020B0502040204020203" pitchFamily="34" charset="0"/>
              </a:rPr>
              <a:t>Accounting Treatment where sale or Return transactions are few</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569845" y="1414808"/>
            <a:ext cx="10376452" cy="4351338"/>
          </a:xfrm>
        </p:spPr>
        <p:txBody>
          <a:bodyPr>
            <a:normAutofit fontScale="25000" lnSpcReduction="20000"/>
          </a:bodyPr>
          <a:lstStyle/>
          <a:p>
            <a:pPr marL="0" marR="0" lvl="0" indent="0">
              <a:lnSpc>
                <a:spcPct val="107000"/>
              </a:lnSpc>
              <a:spcBef>
                <a:spcPts val="0"/>
              </a:spcBef>
              <a:spcAft>
                <a:spcPts val="0"/>
              </a:spcAft>
              <a:buNone/>
            </a:pPr>
            <a:endParaRPr lang="en-IN" sz="6400" u="sng"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goods sent for approval:</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Sundry debtors A/c……Dr.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sales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goods return within specified time limit:</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Return Inward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a:t>
            </a:r>
            <a:r>
              <a:rPr lang="en-US" sz="6400" b="1" dirty="0" err="1">
                <a:effectLst/>
                <a:latin typeface="Arial Black" panose="020B0A04020102020204" pitchFamily="34" charset="0"/>
                <a:ea typeface="Calibri" panose="020F0502020204030204" pitchFamily="34" charset="0"/>
                <a:cs typeface="Vrinda" panose="020B0502040204020203" pitchFamily="34" charset="0"/>
              </a:rPr>
              <a:t>Sundru</a:t>
            </a:r>
            <a:r>
              <a:rPr lang="en-US" sz="6400" b="1" dirty="0">
                <a:effectLst/>
                <a:latin typeface="Arial Black" panose="020B0A04020102020204" pitchFamily="34" charset="0"/>
                <a:ea typeface="Calibri" panose="020F0502020204030204" pitchFamily="34" charset="0"/>
                <a:cs typeface="Vrinda" panose="020B0502040204020203" pitchFamily="34" charset="0"/>
              </a:rPr>
              <a:t> debtors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If the customers accepts the goods (and do not return):</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6400" b="1" dirty="0">
                <a:effectLst/>
                <a:latin typeface="Arial Black" panose="020B0A04020102020204" pitchFamily="34" charset="0"/>
                <a:ea typeface="Calibri" panose="020F0502020204030204" pitchFamily="34" charset="0"/>
                <a:cs typeface="Vrinda" panose="020B0502040204020203" pitchFamily="34" charset="0"/>
              </a:rPr>
              <a:t>At invoice price- No entry is required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6400" b="1" dirty="0">
                <a:effectLst/>
                <a:latin typeface="Arial Black" panose="020B0A04020102020204" pitchFamily="34" charset="0"/>
                <a:ea typeface="Calibri" panose="020F0502020204030204" pitchFamily="34" charset="0"/>
                <a:cs typeface="Vrinda" panose="020B0502040204020203" pitchFamily="34" charset="0"/>
              </a:rPr>
              <a:t>At a price </a:t>
            </a:r>
            <a:r>
              <a:rPr lang="en-US" sz="6400" b="1" dirty="0" err="1">
                <a:effectLst/>
                <a:latin typeface="Arial Black" panose="020B0A04020102020204" pitchFamily="34" charset="0"/>
                <a:ea typeface="Calibri" panose="020F0502020204030204" pitchFamily="34" charset="0"/>
                <a:cs typeface="Vrinda" panose="020B0502040204020203" pitchFamily="34" charset="0"/>
              </a:rPr>
              <a:t>hogher</a:t>
            </a:r>
            <a:r>
              <a:rPr lang="en-US" sz="6400" b="1" dirty="0">
                <a:effectLst/>
                <a:latin typeface="Arial Black" panose="020B0A04020102020204" pitchFamily="34" charset="0"/>
                <a:ea typeface="Calibri" panose="020F0502020204030204" pitchFamily="34" charset="0"/>
                <a:cs typeface="Vrinda" panose="020B0502040204020203" pitchFamily="34" charset="0"/>
              </a:rPr>
              <a:t> than IP</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Sundry debtors A/c….Dr.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80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Sales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algn="just">
              <a:lnSpc>
                <a:spcPct val="107000"/>
              </a:lnSpc>
              <a:spcBef>
                <a:spcPts val="0"/>
              </a:spcBef>
              <a:spcAft>
                <a:spcPts val="80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C) At a price lower than the IP</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Sales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Sundry Debtors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At year ending , for goods yet to be confirmed and for which the specified time limit has not expired: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Sales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Debtors Suspense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including such unconfirmed goods with customers in to stock: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Stock on sale or return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Trading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838200" y="274776"/>
            <a:ext cx="10515600" cy="1325563"/>
          </a:xfrm>
        </p:spPr>
        <p:txBody>
          <a:bodyPr>
            <a:normAutofit fontScale="90000"/>
          </a:bodyPr>
          <a:lstStyle/>
          <a:p>
            <a:pPr marR="0" lvl="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2200" b="1" u="sng" dirty="0">
                <a:effectLst/>
                <a:latin typeface="Arial Black" panose="020B0A04020102020204" pitchFamily="34" charset="0"/>
                <a:ea typeface="Calibri" panose="020F0502020204030204" pitchFamily="34" charset="0"/>
                <a:cs typeface="Vrinda" panose="020B0502040204020203" pitchFamily="34" charset="0"/>
              </a:rPr>
              <a:t>Where Sale or Return transactions are more or less regular and  are too many  :</a:t>
            </a:r>
            <a:br>
              <a:rPr lang="en-IN" sz="36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45435" y="1772616"/>
            <a:ext cx="10515600" cy="4351338"/>
          </a:xfrm>
        </p:spPr>
        <p:txBody>
          <a:bodyPr>
            <a:normAutofit fontScale="77500" lnSpcReduction="20000"/>
          </a:bodyPr>
          <a:lstStyle/>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 Sale or Return Day Book is maintained as usual.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UcParenR"/>
            </a:pPr>
            <a:r>
              <a:rPr lang="en-US" sz="1800" b="1" u="sng" dirty="0">
                <a:effectLst/>
                <a:latin typeface="Arial Black" panose="020B0A04020102020204" pitchFamily="34" charset="0"/>
                <a:ea typeface="Calibri" panose="020F0502020204030204" pitchFamily="34" charset="0"/>
                <a:cs typeface="Vrinda" panose="020B0502040204020203" pitchFamily="34" charset="0"/>
              </a:rPr>
              <a:t>Where sale or Return transactions are too many:</a:t>
            </a:r>
            <a:endParaRPr lang="en-IN" sz="1800" u="sng"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A separate set of books should be maintained for recording these transactions.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Goods sent for approval should be recorded in the Sale or return Day Book ai IP.</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When a customer approves any goods: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Sale or return total A/c… 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Particular Customer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The entry made under (b) above is thereby cancelled.</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At the same time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Customer’s A/c…Dr.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sale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 For goods return the first part of process (c) is done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Now,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80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The balance of </a:t>
            </a:r>
            <a:r>
              <a:rPr lang="en-US" sz="1800" b="1" dirty="0" err="1">
                <a:effectLst/>
                <a:latin typeface="Arial Black" panose="020B0A04020102020204" pitchFamily="34" charset="0"/>
                <a:ea typeface="Calibri" panose="020F0502020204030204" pitchFamily="34" charset="0"/>
                <a:cs typeface="Vrinda" panose="020B0502040204020203" pitchFamily="34" charset="0"/>
              </a:rPr>
              <a:t>thesale</a:t>
            </a:r>
            <a:r>
              <a:rPr lang="en-US" sz="1800" b="1" dirty="0">
                <a:effectLst/>
                <a:latin typeface="Arial Black" panose="020B0A04020102020204" pitchFamily="34" charset="0"/>
                <a:ea typeface="Calibri" panose="020F0502020204030204" pitchFamily="34" charset="0"/>
                <a:cs typeface="Vrinda" panose="020B0502040204020203" pitchFamily="34" charset="0"/>
              </a:rPr>
              <a:t> or return Total Account at the year ending show the IP of unapproved goods whose time limit is yet to expire. The </a:t>
            </a:r>
            <a:r>
              <a:rPr lang="en-US" sz="1800" b="1" dirty="0" err="1">
                <a:effectLst/>
                <a:latin typeface="Arial Black" panose="020B0A04020102020204" pitchFamily="34" charset="0"/>
                <a:ea typeface="Calibri" panose="020F0502020204030204" pitchFamily="34" charset="0"/>
                <a:cs typeface="Vrinda" panose="020B0502040204020203" pitchFamily="34" charset="0"/>
              </a:rPr>
              <a:t>corres</a:t>
            </a:r>
            <a:r>
              <a:rPr lang="en-US" sz="1800" b="1" dirty="0">
                <a:effectLst/>
                <a:latin typeface="Arial Black" panose="020B0A04020102020204" pitchFamily="34" charset="0"/>
                <a:ea typeface="Calibri" panose="020F0502020204030204" pitchFamily="34" charset="0"/>
                <a:cs typeface="Vrinda" panose="020B0502040204020203" pitchFamily="34" charset="0"/>
              </a:rPr>
              <a:t> ponding Cost Price of these goods should be considered as stock on sale or return.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just">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just">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4970-3EC4-2C97-7DC6-3DF1C1804525}"/>
              </a:ext>
            </a:extLst>
          </p:cNvPr>
          <p:cNvSpPr>
            <a:spLocks noGrp="1"/>
          </p:cNvSpPr>
          <p:nvPr>
            <p:ph type="title"/>
          </p:nvPr>
        </p:nvSpPr>
        <p:spPr/>
        <p:txBody>
          <a:bodyPr>
            <a:normAutofit fontScale="90000"/>
          </a:bodyPr>
          <a:lstStyle/>
          <a:p>
            <a:pPr algn="ctr"/>
            <a:r>
              <a:rPr lang="en-US" sz="3200" b="1" u="sng" dirty="0">
                <a:effectLst/>
                <a:latin typeface="Arial Black" panose="020B0A04020102020204" pitchFamily="34" charset="0"/>
                <a:ea typeface="Calibri" panose="020F0502020204030204" pitchFamily="34" charset="0"/>
                <a:cs typeface="Vrinda" panose="020B0502040204020203" pitchFamily="34" charset="0"/>
              </a:rPr>
              <a:t>Illustration</a:t>
            </a:r>
            <a:br>
              <a:rPr lang="en-IN" sz="32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21D13F65-219D-4532-C78D-34D18C9A7ACA}"/>
              </a:ext>
            </a:extLst>
          </p:cNvPr>
          <p:cNvSpPr>
            <a:spLocks noGrp="1"/>
          </p:cNvSpPr>
          <p:nvPr>
            <p:ph idx="1"/>
          </p:nvPr>
        </p:nvSpPr>
        <p:spPr/>
        <p:txBody>
          <a:bodyPr/>
          <a:lstStyle/>
          <a:p>
            <a:pPr marL="0" marR="0">
              <a:lnSpc>
                <a:spcPct val="107000"/>
              </a:lnSpc>
              <a:spcBef>
                <a:spcPts val="0"/>
              </a:spcBef>
              <a:spcAft>
                <a:spcPts val="800"/>
              </a:spcAft>
            </a:pPr>
            <a:r>
              <a:rPr lang="en-US" sz="1800" b="1" u="sng" dirty="0">
                <a:effectLst/>
                <a:latin typeface="Arial Black" panose="020B0A04020102020204" pitchFamily="34" charset="0"/>
                <a:ea typeface="Calibri" panose="020F0502020204030204" pitchFamily="34" charset="0"/>
                <a:cs typeface="Vrinda" panose="020B0502040204020203" pitchFamily="34" charset="0"/>
              </a:rPr>
              <a:t>Prob.: </a:t>
            </a:r>
            <a:r>
              <a:rPr lang="en-US" sz="1800" b="1" dirty="0">
                <a:effectLst/>
                <a:latin typeface="Arial Black" panose="020B0A04020102020204" pitchFamily="34" charset="0"/>
                <a:ea typeface="Calibri" panose="020F0502020204030204" pitchFamily="34" charset="0"/>
                <a:cs typeface="Vrinda" panose="020B0502040204020203" pitchFamily="34" charset="0"/>
              </a:rPr>
              <a:t> While preparing the final accounts of a company it is found that the amount of its debtors, ₹500000 included ₹80,000 worth of goods sent out on approval and debited to customers accounts  in y respect of which the time for returning the goods had not yet expired. The goods had been invoiced at 33 1/3 %  above cost . Show the journal entries to be passed in preparing the final accounts and also state the adjustments to be made in the final accounts.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Sol. :  Sales A/c …Dr.    80000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Debtors Suspense A/c               80000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Stock on sale or return a/c …Dr.  60000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Trading A/c                                        60000</a:t>
            </a:r>
            <a:endParaRPr lang="en-IN" sz="1800">
              <a:effectLst/>
              <a:latin typeface="Calibri" panose="020F0502020204030204" pitchFamily="34" charset="0"/>
              <a:ea typeface="Calibri" panose="020F0502020204030204" pitchFamily="34" charset="0"/>
              <a:cs typeface="Vrinda" panose="020B0502040204020203" pitchFamily="34" charset="0"/>
            </a:endParaRPr>
          </a:p>
          <a:p>
            <a:endParaRPr lang="en-IN"/>
          </a:p>
        </p:txBody>
      </p:sp>
    </p:spTree>
    <p:extLst>
      <p:ext uri="{BB962C8B-B14F-4D97-AF65-F5344CB8AC3E}">
        <p14:creationId xmlns:p14="http://schemas.microsoft.com/office/powerpoint/2010/main" val="3854830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668</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Bauhaus 93</vt:lpstr>
      <vt:lpstr>Calibri</vt:lpstr>
      <vt:lpstr>Calibri Light</vt:lpstr>
      <vt:lpstr>Times New Roman</vt:lpstr>
      <vt:lpstr>Office Theme</vt:lpstr>
      <vt:lpstr>PowerPoint Presentation</vt:lpstr>
      <vt:lpstr>Definition </vt:lpstr>
      <vt:lpstr>1Accounting Treatment where sale or Return transactions are few </vt:lpstr>
      <vt:lpstr>  Where Sale or Return transactions are more or less regular and  are too many  : </vt:lpstr>
      <vt:lpstr>Illustration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4</cp:revision>
  <dcterms:created xsi:type="dcterms:W3CDTF">2023-01-09T09:17:54Z</dcterms:created>
  <dcterms:modified xsi:type="dcterms:W3CDTF">2023-01-10T07:42:42Z</dcterms:modified>
</cp:coreProperties>
</file>