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2018-19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sz="3200" dirty="0" smtClean="0">
                <a:solidFill>
                  <a:schemeClr val="tx1"/>
                </a:solidFill>
              </a:rPr>
              <a:t>V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sz="3200" dirty="0" err="1" smtClean="0">
                <a:solidFill>
                  <a:schemeClr val="tx1"/>
                </a:solidFill>
              </a:rPr>
              <a:t>Samasa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smtClean="0">
                <a:solidFill>
                  <a:schemeClr val="tx1"/>
                </a:solidFill>
              </a:rPr>
              <a:t>AMIYA KUMAR SATPATI</a:t>
            </a:r>
            <a:endParaRPr lang="en-IN" sz="32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34" y="1122364"/>
            <a:ext cx="8643966" cy="1580197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4" y="357166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341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 smtClean="0">
                <a:latin typeface="Kokila" pitchFamily="34" charset="0"/>
                <a:cs typeface="Kokila" pitchFamily="34" charset="0"/>
              </a:rPr>
              <a:t>बहुव्रीहिसमासात्परं समासस्य भेदो भवति द्वन्द्वः। “चार्थे द्वन्द्वः” इति द्वन्द्वसमासविधायकं सूत्रम्। </a:t>
            </a:r>
          </a:p>
          <a:p>
            <a:pPr algn="just"/>
            <a:r>
              <a:rPr lang="hi-IN" dirty="0" smtClean="0">
                <a:latin typeface="Kokila" pitchFamily="34" charset="0"/>
                <a:cs typeface="Kokila" pitchFamily="34" charset="0"/>
              </a:rPr>
              <a:t>प्रायेण उभयपदार्थप्रधानः अयं समासः। उभयपदयोः अर्थः उभयपदार्थः, उभयपदार्थः प्रधानः यस्मिन् स उभयपदार्थप्रधानः। </a:t>
            </a:r>
          </a:p>
          <a:p>
            <a:pPr algn="just"/>
            <a:r>
              <a:rPr lang="hi-IN" dirty="0" smtClean="0">
                <a:latin typeface="Kokila" pitchFamily="34" charset="0"/>
                <a:cs typeface="Kokila" pitchFamily="34" charset="0"/>
              </a:rPr>
              <a:t>यथा रामः च कृष्णः च इति विग्रहे रामकृष्णौ इति। अत्र समस्यमानयोः पदयोः उभयस्यैव प्राधान्यम् अस्ति। अतः रामकृष्णौ गच्छतः इत्युच्यते चेत् रामस्य कृष्णस्य उभयोरेव गमनक्रियायां प्राधान्येनान्वयः।</a:t>
            </a:r>
            <a:endParaRPr lang="en-IN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>
                <a:latin typeface="Kokila" pitchFamily="34" charset="0"/>
                <a:cs typeface="Kokila" pitchFamily="34" charset="0"/>
              </a:rPr>
              <a:t>द्वन्द्वसमासः</a:t>
            </a:r>
            <a:endParaRPr lang="en-IN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785926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</a:t>
            </a:r>
            <a:r>
              <a:rPr lang="hi-IN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समानाधिकरणव्यधिकरणभेदेन बहुव्रीहिसमासः द्विविधः। </a:t>
            </a:r>
          </a:p>
          <a:p>
            <a:pPr marL="541338" indent="-363538" algn="just"/>
            <a:r>
              <a:rPr lang="hi-IN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समानाधिकरणबहुव्रीहिसमासे प्रथमाविभक्तिं विहाय 	सप्तमीपर्यन्तं भवति। यथा द्वितीयायां - प्राप्तोदको ग्रामः = प्राप्तम् 	उदकं यं सः इति।</a:t>
            </a:r>
          </a:p>
          <a:p>
            <a:pPr marL="890588" indent="-712788" algn="just"/>
            <a:r>
              <a:rPr lang="hi-IN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व्यधिकरणबहुव्रीहिसमासः प्रथमा विभक्त्यर्थे भवति। यथा चन्द्रः शेखरे यस्य सः चन्द्रशेखर इति।</a:t>
            </a:r>
          </a:p>
          <a:p>
            <a:pPr marL="541338" indent="-363538">
              <a:buNone/>
            </a:pP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द्वन्द्वसमासभेदाः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785926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/>
            <a:r>
              <a:rPr lang="hi-IN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व्यावहारिकदृष्ट्या अयं च द्वन्द्वसमासः इतरेतरद्वन्द्वः समाहारद्वन्द्वः इति द्विधा विभक्तः। </a:t>
            </a:r>
          </a:p>
          <a:p>
            <a:pPr marL="541338" indent="-363538" algn="just"/>
            <a:r>
              <a:rPr lang="hi-IN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इतरेतरयोगे मिलितानाम् अन्वयः, उभयपदार्थप्राधान्यं च दृश्यते। यथा धवखदिरौ = धवश्च खदिरश्च। </a:t>
            </a:r>
          </a:p>
          <a:p>
            <a:pPr marL="541338" indent="-363538" algn="just"/>
            <a:r>
              <a:rPr lang="hi-IN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समाहारे समूहार्थस्य प्राधान्यं भवति। यथा पाणिपादम् - पाणी च पादौ च इति विग्रहः।</a:t>
            </a:r>
          </a:p>
          <a:p>
            <a:pPr marL="541338" indent="-363538">
              <a:buNone/>
            </a:pP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द्वन्द्वसमासभेदाः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प्रत्ययाः नवनवशब्दनिर्माणे सहायकाः भवन्ति। क्वचिद् धातोरुत्तरं कदाचिद्वा शब्दात्परं प्रत्ययप्रयोगो भवति।</a:t>
            </a:r>
          </a:p>
          <a:p>
            <a:pPr marL="541338" indent="-363538"/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कृत्तद्धितभेदेन प्रत्ययः द्विविधः।</a:t>
            </a:r>
          </a:p>
          <a:p>
            <a:pPr marL="541338" indent="-363538"/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धातोरुत्तरं विधीयमानाः प्रत्ययाः कृत्प्रत्यया इत्युच्यन्ते। यथा कृ-धातोः ल्युट्-प्रत्यये करणशब्दस्य निष्पत्तिः। अत्र कृ-इति धातुः ल्युट् इति प्रत्ययः। धातोरुत्तरं विधीयमानत्वात् तस्य कृत् इति संज्ञा।</a:t>
            </a:r>
          </a:p>
          <a:p>
            <a:pPr marL="541338" indent="-363538"/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शब्दात् उत्तरं विधीयमानाः प्रत्ययाः तद्धितप्रत्यया इत्युच्यन्ते। यथा धनवान् इति शब्दः धनशब्दात् मतुप्प्रत्ययेन निष्पन्नः। अत्र धनम् इति शब्दः मतुप् इति प्रत्ययः। शब्दात् उत्तरं विधीयमानत्वात् मतुप्प्रत्ययस्य तद्धितप्रत्यये परिगणनम्। 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प्रत्ययाः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sz="32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"समसनं समासः" इति समासस्य सामान्यलक्षणम्।</a:t>
            </a:r>
            <a:endParaRPr lang="en-IN" sz="3200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sz="32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एकीभवनार्थे विद्यमानात् सम्पूर्वकाद् असुधातोः "भावे" इत्यनेन सूत्रेण घञ्प्रत्यये समासशब्दो निष्पन्नः। </a:t>
            </a:r>
            <a:endParaRPr lang="en-IN" sz="3200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sz="32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समसनं नाम बहूनां पदानां मेलनेन एकपदीभवनम्। </a:t>
            </a:r>
            <a:endParaRPr lang="en-IN" sz="3200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hi-IN" sz="3200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पाणिनिना सूत्रैः येषां समाससंज्ञा कृता ते एव समासपदबोध्याः। समासः पदविधिषु अन्यतमः। तत्र च यानि पदानि भवन्ति तानि "समर्थः पदविधिः" इति सूत्रबलात् समर्थानि भवन्ति। सामर्थ्यं च द्विविधम् एकार्थीभावसामर्थ्य व्यपेक्षासामर्थ्य चेति भेदात्। समासे एकार्थीभावसामर्थ्यम् इति सिद्धान्तः। </a:t>
            </a:r>
            <a:endParaRPr lang="en-IN" sz="3200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समासः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तससमासस्य भेदविषये बहूनां विप्रतिपत्तिरस्ति। </a:t>
            </a:r>
          </a:p>
          <a:p>
            <a:pPr marL="541338" indent="-363538"/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सामान्यतया मुख्यतः चत्वारो भेदाः – 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अव्ययीभावः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तत्पुरुषः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द्वन्द्वः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बहुव्रीहिश्चेति।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समासभेदाः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प्रायेण पूर्वपदार्थप्रधानः अव्ययीभावः। पूर्वपदस्यार्थः पूर्वपदार्थः। पूर्वपदार्थः प्रधानं यस्य स पूर्वपदार्थप्रधानः। </a:t>
            </a:r>
          </a:p>
          <a:p>
            <a:pPr marL="541338" indent="-363538"/>
            <a:r>
              <a:rPr lang="hi-IN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यथा अधिहरि भक्तिः अस्ति इत्यत्र अधिहरि इति अव्ययीभावसमासः अस्ति। </a:t>
            </a:r>
          </a:p>
          <a:p>
            <a:pPr marL="541338" indent="-363538"/>
            <a:r>
              <a:rPr lang="hi-IN" sz="3200" dirty="0" smtClean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तत्र अधि इति पूर्वपदमस्ति। तदर्थः अधिकरणम्। हरि इति उत्तरपदम्। तस्य अर्थः विष्णुः इति।  अधिहरि इति समस्तपदस्य च हर्यधिकरणम् इत्यर्थः। वाक्यस्य च हर्यधिकरणिका भक्तिः इत्यर्थः। एवञ्च इदं सुस्पष्टं यत् अधिहरि इति पदे विद्यमानस्य अधि इति पूर्वपदस्यार्थस्य प्राधान्यम् अस्ति। अव्ययीभावसमासनिष्पन्नं पदं अव्ययं भवति।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अव्ययीभावः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algn="just"/>
            <a:r>
              <a:rPr lang="hi-IN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अव्ययीभावसमासात्परं तत्पुरुषः उपस्थाप्यते। “तत्पुरुषः” इत्यधिकृत्य अयं समासः प्रवर्तते। प्रायेण उत्तरपदार्थप्रधानः अयं समासः। उत्तरपदस्यार्थः उत्तरपदार्थः</a:t>
            </a:r>
            <a:r>
              <a:rPr lang="sa-IN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,</a:t>
            </a:r>
            <a:r>
              <a:rPr lang="hi-IN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 उत्तरपदार्थः प्रधानः यस्मिन् स उत्तरपदार्थप्रधानः। यथा राज्ञः पुरुषः इति विग्रहे राजपुरुषः इति। अत्र समस्यमानयोः पदयोः उत्तरपदस्य पुरुषपदस्यार्थ एव प्रधानः। यथा राजपुरुषमानय इत्युच्यते चेत् पुरुषरूपार्थस्य आनयनम्</a:t>
            </a:r>
            <a:r>
              <a:rPr lang="hi-IN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 </a:t>
            </a:r>
            <a:r>
              <a:rPr lang="hi-IN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इष्टं न तु राजन्पदार्थस्य राज्ञः। एवं सामान्यतया उत्तरपदार्थप्राधान्यं तत्पुरुषसमासे दृश्यते। </a:t>
            </a:r>
            <a:endParaRPr lang="en-IN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तत्पुरुषसमासः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>
              <a:buNone/>
            </a:pPr>
            <a:r>
              <a:rPr lang="hi-IN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   अयं च तत्पुरुषसमासः समानाधिकरणः व्यधिकरणः चेति द्विधा विभक्त इति वक्तुं शक्यते।।  समानम् अधिकरणं ययोस्ते समानाधिकरणे। समानविभक्तिके पदे इति।</a:t>
            </a:r>
            <a:r>
              <a:rPr lang="sa-IN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 यथा  नीलम् उत्पलम् नीलोत्पलम् इत्यत्र विग्रहवाक्ये नीलम् इति उत्पलमिति च पदं प्रथमान्तम्, अतः समानविभक्तिकम्। </a:t>
            </a:r>
            <a:r>
              <a:rPr lang="hi-IN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एवमेव व्यधिकरणे नाम असमानविभक्तिके पदे।  </a:t>
            </a:r>
            <a:r>
              <a:rPr lang="sa-IN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दुःखम् आपन्नः इत्यत्र दुःखम् इति द्वितीयान्तम्, आपन्नः इति प्रथमान्तः। तर्हि असमानविभक्तिकं भवति। कर्मधारयसमासः द्विगुसमासश्च तत्पुरुषस्यैव भेदौ। घन इव श्यामः - घनश्याम इति कर्मधारयस्य, त्रयाणां भुवनानां समाहारः - त्रिभुवनम् इति च द्विगुसमासस्य उदाहरणम्।</a:t>
            </a:r>
            <a:endParaRPr lang="en-IN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तत्पुरुषसमास</a:t>
            </a:r>
            <a:r>
              <a:rPr lang="hi-IN" sz="60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भेदाः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itchFamily="34" charset="0"/>
                <a:cs typeface="Kokila" pitchFamily="34" charset="0"/>
              </a:rPr>
              <a:t>प्रायेण अन्यपदार्थप्रधानो बहुव्रीहिसमासः इति तस्य सामान्यलक्षणम्। अन्यपदस्यार्थः अन्यपदार्थः। अन्यपदार्थः प्रधानो यस्मिन् सः अन्यपदार्थप्रधानः। अर्थाद् यस्मिन् समासे समस्यमानपदातिरिक्तस्य अन्यस्य पदस्यार्थः प्रधानो भवति स बहुव्रीहिसमासः। यथा पीताम्बरः इति। पीतम् अम्बरं यस्य स इति विग्रहः। अत्र बहुव्रीहौ समस्यमानपदे पीतम् इति अम्बरम् इति च। एतद्द्यसमस्यमानपदाद् अतिरिक्तम् अन्यत्पदं यस्य इति। तदर्थः विष्णुः। निष्पन्नेन पीताम्बर इति पदेन विष्णोः बोधनात् अन्यपदार्थप्रधानत्वादयं बहुव्रीहिसमासः। </a:t>
            </a:r>
            <a:endParaRPr lang="en-IN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4800" b="1" dirty="0">
                <a:latin typeface="Kokila" pitchFamily="34" charset="0"/>
                <a:cs typeface="Kokila" pitchFamily="34" charset="0"/>
              </a:rPr>
              <a:t>बहुव्रीहिसमासः</a:t>
            </a:r>
            <a:endParaRPr lang="en-IN" sz="4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785926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</a:t>
            </a:r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समानाधिकरणव्यधिकरणभेदेन बहुव्रीहिसमासः द्विविधः। </a:t>
            </a:r>
          </a:p>
          <a:p>
            <a:pPr marL="541338" indent="-363538"/>
            <a:r>
              <a:rPr lang="hi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समानाधिकरणबहुव्रीहिसमासे प्रथमाविभक्तिं विहाय 	सप्तमीपर्यन्तं भवति। यथा द्वितीयायां - प्राप्तोदको ग्रामः = प्राप्तम् 	उदकं यं सः इति।</a:t>
            </a:r>
          </a:p>
          <a:p>
            <a:pPr marL="890588" indent="-71278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व्यधिकरणबहुव्रीहिसमासः प्रथमा विभक्त्यर्थे भवति। यथा चन्द्रः शेखरे यस्य सः चन्द्रशेखर इति।</a:t>
            </a:r>
          </a:p>
          <a:p>
            <a:pPr marL="541338" indent="-363538">
              <a:buNone/>
            </a:pP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बहुव्रीहिसमासभेदाः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577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KHATRA ADIBASI MAHAVIDYALAYA</vt:lpstr>
      <vt:lpstr>प्रत्ययाः</vt:lpstr>
      <vt:lpstr>   समासः</vt:lpstr>
      <vt:lpstr>समासभेदाः</vt:lpstr>
      <vt:lpstr>अव्ययीभावः</vt:lpstr>
      <vt:lpstr>तत्पुरुषसमासः</vt:lpstr>
      <vt:lpstr>तत्पुरुषसमासभेदाः</vt:lpstr>
      <vt:lpstr>बहुव्रीहिसमासः</vt:lpstr>
      <vt:lpstr>बहुव्रीहिसमासभेदाः</vt:lpstr>
      <vt:lpstr>द्वन्द्वसमासः</vt:lpstr>
      <vt:lpstr>द्वन्द्वसमासभेदाः</vt:lpstr>
      <vt:lpstr>द्वन्द्वसमासभेदाः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5</cp:revision>
  <dcterms:created xsi:type="dcterms:W3CDTF">2023-01-18T09:03:38Z</dcterms:created>
  <dcterms:modified xsi:type="dcterms:W3CDTF">2023-01-19T10:34:33Z</dcterms:modified>
</cp:coreProperties>
</file>