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8" r:id="rId6"/>
    <p:sldId id="261" r:id="rId7"/>
    <p:sldId id="269" r:id="rId8"/>
    <p:sldId id="262" r:id="rId9"/>
    <p:sldId id="270" r:id="rId10"/>
    <p:sldId id="263" r:id="rId11"/>
    <p:sldId id="271" r:id="rId12"/>
    <p:sldId id="264" r:id="rId13"/>
    <p:sldId id="272" r:id="rId14"/>
    <p:sldId id="265" r:id="rId15"/>
    <p:sldId id="273" r:id="rId16"/>
    <p:sldId id="266" r:id="rId17"/>
    <p:sldId id="274" r:id="rId18"/>
    <p:sldId id="267"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B599525-1A96-4973-AAEA-1B32C9AE6C8C}" type="datetimeFigureOut">
              <a:rPr lang="en-US" smtClean="0"/>
              <a:pPr/>
              <a:t>1/19/2023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B599525-1A96-4973-AAEA-1B32C9AE6C8C}" type="datetimeFigureOut">
              <a:rPr lang="en-US" smtClean="0"/>
              <a:pPr/>
              <a:t>1/19/2023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B599525-1A96-4973-AAEA-1B32C9AE6C8C}" type="datetimeFigureOut">
              <a:rPr lang="en-US" smtClean="0"/>
              <a:pPr/>
              <a:t>1/19/2023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B599525-1A96-4973-AAEA-1B32C9AE6C8C}" type="datetimeFigureOut">
              <a:rPr lang="en-US" smtClean="0"/>
              <a:pPr/>
              <a:t>1/19/2023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99525-1A96-4973-AAEA-1B32C9AE6C8C}" type="datetimeFigureOut">
              <a:rPr lang="en-US" smtClean="0"/>
              <a:pPr/>
              <a:t>1/19/2023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B599525-1A96-4973-AAEA-1B32C9AE6C8C}" type="datetimeFigureOut">
              <a:rPr lang="en-US" smtClean="0"/>
              <a:pPr/>
              <a:t>1/19/2023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B599525-1A96-4973-AAEA-1B32C9AE6C8C}" type="datetimeFigureOut">
              <a:rPr lang="en-US" smtClean="0"/>
              <a:pPr/>
              <a:t>1/19/2023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B599525-1A96-4973-AAEA-1B32C9AE6C8C}" type="datetimeFigureOut">
              <a:rPr lang="en-US" smtClean="0"/>
              <a:pPr/>
              <a:t>1/19/2023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99525-1A96-4973-AAEA-1B32C9AE6C8C}" type="datetimeFigureOut">
              <a:rPr lang="en-US" smtClean="0"/>
              <a:pPr/>
              <a:t>1/19/2023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99525-1A96-4973-AAEA-1B32C9AE6C8C}" type="datetimeFigureOut">
              <a:rPr lang="en-US" smtClean="0"/>
              <a:pPr/>
              <a:t>1/19/2023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99525-1A96-4973-AAEA-1B32C9AE6C8C}" type="datetimeFigureOut">
              <a:rPr lang="en-US" smtClean="0"/>
              <a:pPr/>
              <a:t>1/19/2023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B5587B0-5BAA-4A8E-A43E-E7FB870EA3B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99525-1A96-4973-AAEA-1B32C9AE6C8C}" type="datetimeFigureOut">
              <a:rPr lang="en-US" smtClean="0"/>
              <a:pPr/>
              <a:t>1/19/2023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587B0-5BAA-4A8E-A43E-E7FB870EA3B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educationmagazine.com/word-art/10-quotes-p" TargetMode="External"/><Relationship Id="rId2" Type="http://schemas.openxmlformats.org/officeDocument/2006/relationships/hyperlink" Target="https://www.google.com/search?q=DO+PLAYING+SPOR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A52AE-5604-5654-4CA9-19D154096497}"/>
              </a:ext>
            </a:extLst>
          </p:cNvPr>
          <p:cNvSpPr>
            <a:spLocks noGrp="1"/>
          </p:cNvSpPr>
          <p:nvPr>
            <p:ph type="title"/>
          </p:nvPr>
        </p:nvSpPr>
        <p:spPr>
          <a:xfrm>
            <a:off x="628650" y="430925"/>
            <a:ext cx="7886700" cy="6117021"/>
          </a:xfrm>
        </p:spPr>
        <p:txBody>
          <a:bodyPr>
            <a:normAutofit fontScale="90000"/>
          </a:bodyPr>
          <a:lstStyle/>
          <a:p>
            <a:r>
              <a:rPr lang="en-US" dirty="0"/>
              <a:t>KHATRA ADIBASI MAHAVIDYALAYA</a:t>
            </a:r>
            <a:br>
              <a:rPr lang="en-US" dirty="0"/>
            </a:br>
            <a:r>
              <a:rPr lang="en-US" dirty="0"/>
              <a:t/>
            </a:r>
            <a:br>
              <a:rPr lang="en-US" dirty="0"/>
            </a:br>
            <a:r>
              <a:rPr lang="en-US" dirty="0"/>
              <a:t/>
            </a:r>
            <a:br>
              <a:rPr lang="en-US" dirty="0"/>
            </a:br>
            <a:r>
              <a:rPr lang="en-US" sz="2000" b="1" dirty="0">
                <a:solidFill>
                  <a:srgbClr val="C00000"/>
                </a:solidFill>
              </a:rPr>
              <a:t>P.O- Khatra,   Dist.-Bankura,  West Bengal, Pin-722140</a:t>
            </a:r>
            <a:r>
              <a:rPr lang="en-US" sz="2000" b="1" dirty="0"/>
              <a:t/>
            </a:r>
            <a:br>
              <a:rPr lang="en-US" sz="2000" b="1" dirty="0"/>
            </a:br>
            <a:r>
              <a:rPr lang="en-US" sz="2000" b="1" dirty="0"/>
              <a:t/>
            </a:r>
            <a:br>
              <a:rPr lang="en-US" sz="2000" b="1" dirty="0"/>
            </a:br>
            <a:r>
              <a:rPr lang="en-US" sz="2000" b="1" dirty="0"/>
              <a:t>Name of the Teacher- Monojit Mondal</a:t>
            </a:r>
            <a:br>
              <a:rPr lang="en-US" sz="2000" b="1" dirty="0"/>
            </a:br>
            <a:r>
              <a:rPr lang="en-US" sz="1600" dirty="0"/>
              <a:t/>
            </a:r>
            <a:br>
              <a:rPr lang="en-US" sz="1600" dirty="0"/>
            </a:br>
            <a:r>
              <a:rPr lang="en-US" sz="1800" b="1" dirty="0"/>
              <a:t>Class- </a:t>
            </a:r>
            <a:r>
              <a:rPr lang="en-IN" sz="1800" b="1" dirty="0">
                <a:effectLst/>
                <a:latin typeface="Arial" panose="020B0604020202020204" pitchFamily="34" charset="0"/>
              </a:rPr>
              <a:t>B.A. Program in Physical </a:t>
            </a:r>
            <a:r>
              <a:rPr lang="en-IN" sz="1800" b="1" dirty="0" smtClean="0">
                <a:effectLst/>
                <a:latin typeface="Arial" panose="020B0604020202020204" pitchFamily="34" charset="0"/>
              </a:rPr>
              <a:t>Education </a:t>
            </a:r>
            <a:r>
              <a:rPr lang="en-IN" sz="1800" b="1" dirty="0" smtClean="0">
                <a:latin typeface="Arial" panose="020B0604020202020204" pitchFamily="34" charset="0"/>
              </a:rPr>
              <a:t>1</a:t>
            </a:r>
            <a:r>
              <a:rPr lang="en-IN" sz="1800" b="1" baseline="30000" dirty="0" smtClean="0">
                <a:latin typeface="Arial" panose="020B0604020202020204" pitchFamily="34" charset="0"/>
              </a:rPr>
              <a:t>st</a:t>
            </a:r>
            <a:r>
              <a:rPr lang="en-IN" sz="1800" b="1" dirty="0" smtClean="0">
                <a:latin typeface="Arial" panose="020B0604020202020204" pitchFamily="34" charset="0"/>
              </a:rPr>
              <a:t> </a:t>
            </a:r>
            <a:r>
              <a:rPr lang="en-IN" sz="1800" b="1" dirty="0" smtClean="0">
                <a:effectLst/>
                <a:latin typeface="Arial" panose="020B0604020202020204" pitchFamily="34" charset="0"/>
              </a:rPr>
              <a:t>semester</a:t>
            </a:r>
            <a:r>
              <a:rPr lang="en-IN" sz="1800" b="1" dirty="0">
                <a:effectLst/>
                <a:latin typeface="Arial" panose="020B0604020202020204" pitchFamily="34" charset="0"/>
              </a:rPr>
              <a:t/>
            </a:r>
            <a:br>
              <a:rPr lang="en-IN" sz="1800" b="1" dirty="0">
                <a:effectLst/>
                <a:latin typeface="Arial" panose="020B0604020202020204" pitchFamily="34" charset="0"/>
              </a:rPr>
            </a:br>
            <a:r>
              <a:rPr lang="en-IN" sz="1800" b="1" dirty="0">
                <a:effectLst/>
                <a:latin typeface="Arial" panose="020B0604020202020204" pitchFamily="34" charset="0"/>
              </a:rPr>
              <a:t/>
            </a:r>
            <a:br>
              <a:rPr lang="en-IN" sz="1800" b="1" dirty="0">
                <a:effectLst/>
                <a:latin typeface="Arial" panose="020B0604020202020204" pitchFamily="34" charset="0"/>
              </a:rPr>
            </a:br>
            <a:r>
              <a:rPr lang="en-IN" sz="1800" b="1" dirty="0">
                <a:effectLst/>
                <a:latin typeface="Arial" panose="020B0604020202020204" pitchFamily="34" charset="0"/>
              </a:rPr>
              <a:t>Subject- Physical Education</a:t>
            </a:r>
            <a:br>
              <a:rPr lang="en-IN" sz="1800" b="1" dirty="0">
                <a:effectLst/>
                <a:latin typeface="Arial" panose="020B0604020202020204" pitchFamily="34" charset="0"/>
              </a:rPr>
            </a:br>
            <a:r>
              <a:rPr lang="en-IN" sz="1800" b="1" dirty="0">
                <a:effectLst/>
                <a:latin typeface="Arial" panose="020B0604020202020204" pitchFamily="34" charset="0"/>
              </a:rPr>
              <a:t/>
            </a:r>
            <a:br>
              <a:rPr lang="en-IN" sz="1800" b="1" dirty="0">
                <a:effectLst/>
                <a:latin typeface="Arial" panose="020B0604020202020204" pitchFamily="34" charset="0"/>
              </a:rPr>
            </a:br>
            <a:r>
              <a:rPr lang="en-IN" sz="1800" b="1" dirty="0">
                <a:solidFill>
                  <a:srgbClr val="002060"/>
                </a:solidFill>
                <a:effectLst/>
                <a:latin typeface="Arial" panose="020B0604020202020204" pitchFamily="34" charset="0"/>
              </a:rPr>
              <a:t>Course </a:t>
            </a:r>
            <a:r>
              <a:rPr lang="en-IN" sz="1800" b="1" dirty="0" smtClean="0"/>
              <a:t>FOUNDATION AND HISTORY OF PHYSICAL</a:t>
            </a:r>
            <a:br>
              <a:rPr lang="en-IN" sz="1800" b="1" dirty="0" smtClean="0"/>
            </a:br>
            <a:r>
              <a:rPr lang="en-IN" sz="1800" b="1" dirty="0" smtClean="0"/>
              <a:t>EDUCATION</a:t>
            </a:r>
            <a:r>
              <a:rPr lang="en-IN" sz="1800" b="1" dirty="0">
                <a:effectLst/>
                <a:latin typeface="Verdana" panose="020B0604030504040204" pitchFamily="34" charset="0"/>
              </a:rPr>
              <a:t/>
            </a:r>
            <a:br>
              <a:rPr lang="en-IN" sz="1800" b="1" dirty="0">
                <a:effectLst/>
                <a:latin typeface="Verdana" panose="020B0604030504040204" pitchFamily="34" charset="0"/>
              </a:rPr>
            </a:br>
            <a:r>
              <a:rPr lang="en-IN" sz="1800" b="1" dirty="0" smtClean="0">
                <a:effectLst/>
                <a:latin typeface="Verdana" panose="020B0604030504040204" pitchFamily="34" charset="0"/>
              </a:rPr>
              <a:t>Topic- </a:t>
            </a:r>
            <a:r>
              <a:rPr lang="en-IN" sz="2000" b="1" dirty="0"/>
              <a:t>Misconceptions About Physical Education:</a:t>
            </a:r>
            <a:r>
              <a:rPr lang="en-IN" sz="1600" dirty="0"/>
              <a:t/>
            </a:r>
            <a:br>
              <a:rPr lang="en-IN" sz="1600" dirty="0"/>
            </a:br>
            <a:r>
              <a:rPr lang="en-IN" sz="1800" b="1" dirty="0">
                <a:effectLst/>
                <a:latin typeface="TimesNewRomanPSMT"/>
              </a:rPr>
              <a:t/>
            </a:r>
            <a:br>
              <a:rPr lang="en-IN" sz="1800" b="1" dirty="0">
                <a:effectLst/>
                <a:latin typeface="TimesNewRomanPSMT"/>
              </a:rPr>
            </a:br>
            <a:r>
              <a:rPr lang="en-IN" sz="1800" b="1" dirty="0" smtClean="0">
                <a:effectLst/>
                <a:latin typeface="TimesNewRomanPSMT"/>
              </a:rPr>
              <a:t>Session</a:t>
            </a:r>
            <a:r>
              <a:rPr lang="en-IN" sz="1800" b="1" dirty="0">
                <a:effectLst/>
                <a:latin typeface="TimesNewRomanPSMT"/>
              </a:rPr>
              <a:t>: 2017-18</a:t>
            </a:r>
            <a:r>
              <a:rPr lang="en-IN" sz="800" dirty="0">
                <a:effectLst/>
              </a:rPr>
              <a:t/>
            </a:r>
            <a:br>
              <a:rPr lang="en-IN" sz="800" dirty="0">
                <a:effectLst/>
              </a:rPr>
            </a:br>
            <a:r>
              <a:rPr lang="en-IN" sz="900" dirty="0"/>
              <a:t/>
            </a:r>
            <a:br>
              <a:rPr lang="en-IN" sz="900" dirty="0"/>
            </a:br>
            <a:r>
              <a:rPr lang="en-IN" sz="1800" b="1" dirty="0">
                <a:effectLst/>
                <a:latin typeface="Arial" panose="020B0604020202020204" pitchFamily="34" charset="0"/>
              </a:rPr>
              <a:t/>
            </a:r>
            <a:br>
              <a:rPr lang="en-IN" sz="1800" b="1" dirty="0">
                <a:effectLst/>
                <a:latin typeface="Arial" panose="020B0604020202020204" pitchFamily="34" charset="0"/>
              </a:rPr>
            </a:br>
            <a:r>
              <a:rPr lang="en-IN" sz="800" dirty="0"/>
              <a:t/>
            </a:r>
            <a:br>
              <a:rPr lang="en-IN" sz="800" dirty="0"/>
            </a:br>
            <a:r>
              <a:rPr lang="en-US" sz="1600" dirty="0"/>
              <a:t/>
            </a:r>
            <a:br>
              <a:rPr lang="en-US" sz="1600" dirty="0"/>
            </a:br>
            <a:endParaRPr lang="en-US" sz="1600" dirty="0"/>
          </a:p>
        </p:txBody>
      </p:sp>
      <p:pic>
        <p:nvPicPr>
          <p:cNvPr id="16" name="Content Placeholder 8">
            <a:extLst>
              <a:ext uri="{FF2B5EF4-FFF2-40B4-BE49-F238E27FC236}">
                <a16:creationId xmlns:a16="http://schemas.microsoft.com/office/drawing/2014/main" xmlns="" id="{F04C3748-2EF4-8BAA-94DC-4F70C1596BF8}"/>
              </a:ext>
            </a:extLst>
          </p:cNvPr>
          <p:cNvPicPr>
            <a:picLocks noGrp="1" noChangeAspect="1"/>
          </p:cNvPicPr>
          <p:nvPr>
            <p:ph idx="1"/>
          </p:nvPr>
        </p:nvPicPr>
        <p:blipFill>
          <a:blip r:embed="rId2"/>
          <a:stretch>
            <a:fillRect/>
          </a:stretch>
        </p:blipFill>
        <p:spPr>
          <a:xfrm>
            <a:off x="4141815" y="1472901"/>
            <a:ext cx="860371" cy="763383"/>
          </a:xfrm>
        </p:spPr>
      </p:pic>
    </p:spTree>
    <p:extLst>
      <p:ext uri="{BB962C8B-B14F-4D97-AF65-F5344CB8AC3E}">
        <p14:creationId xmlns:p14="http://schemas.microsoft.com/office/powerpoint/2010/main" xmlns="" val="3813332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lstStyle/>
          <a:p>
            <a:r>
              <a:rPr lang="en-IN" dirty="0"/>
              <a:t>(iii) Leads to Indiscipline </a:t>
            </a:r>
            <a:endParaRPr lang="en-IN" dirty="0" smtClean="0"/>
          </a:p>
          <a:p>
            <a:pPr>
              <a:buNone/>
            </a:pPr>
            <a:r>
              <a:rPr lang="en-IN" dirty="0"/>
              <a:t> </a:t>
            </a:r>
            <a:r>
              <a:rPr lang="en-IN" dirty="0" smtClean="0"/>
              <a:t>  This </a:t>
            </a:r>
            <a:r>
              <a:rPr lang="en-IN" dirty="0"/>
              <a:t>opinion is totally wrong. A good sportsman always behaves in a disciplined manner and follows rules and regulations on the sports field and in real life.</a:t>
            </a:r>
            <a:br>
              <a:rPr lang="en-IN" dirty="0"/>
            </a:b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Leads to Indiscipline</a:t>
            </a:r>
            <a:endParaRPr lang="en-IN" dirty="0"/>
          </a:p>
        </p:txBody>
      </p:sp>
      <p:pic>
        <p:nvPicPr>
          <p:cNvPr id="4" name="Content Placeholder 3" descr="1_QFHy5cxEnKSkkv5FhTi4pA.jpeg"/>
          <p:cNvPicPr>
            <a:picLocks noGrp="1" noChangeAspect="1"/>
          </p:cNvPicPr>
          <p:nvPr>
            <p:ph idx="1"/>
          </p:nvPr>
        </p:nvPicPr>
        <p:blipFill>
          <a:blip r:embed="rId2"/>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(iv) No Job Career or Profession </a:t>
            </a:r>
            <a:endParaRPr lang="en-IN" dirty="0" smtClean="0"/>
          </a:p>
          <a:p>
            <a:pPr>
              <a:buNone/>
            </a:pPr>
            <a:r>
              <a:rPr lang="en-IN" dirty="0"/>
              <a:t> </a:t>
            </a:r>
            <a:r>
              <a:rPr lang="en-IN" dirty="0" smtClean="0"/>
              <a:t>   </a:t>
            </a:r>
            <a:r>
              <a:rPr lang="en-IN" dirty="0"/>
              <a:t>Today special attention is given to sportspersons for selection in various competitive examinations. There are many jobs for sportspersons in various departments. In many professions sportsmen are accepted happily.</a:t>
            </a:r>
            <a:br>
              <a:rPr lang="en-IN" dirty="0"/>
            </a:b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072494" cy="785818"/>
          </a:xfrm>
        </p:spPr>
        <p:txBody>
          <a:bodyPr/>
          <a:lstStyle/>
          <a:p>
            <a:r>
              <a:rPr lang="en-IN" dirty="0" smtClean="0"/>
              <a:t>No Job Career or Profession ?</a:t>
            </a:r>
            <a:endParaRPr lang="en-IN" dirty="0"/>
          </a:p>
        </p:txBody>
      </p:sp>
      <p:pic>
        <p:nvPicPr>
          <p:cNvPr id="4" name="Content Placeholder 3" descr="Most-Popular-Jobs.png"/>
          <p:cNvPicPr>
            <a:picLocks noGrp="1" noChangeAspect="1"/>
          </p:cNvPicPr>
          <p:nvPr>
            <p:ph idx="1"/>
          </p:nvPr>
        </p:nvPicPr>
        <p:blipFill>
          <a:blip r:embed="rId2"/>
          <a:stretch>
            <a:fillRect/>
          </a:stretch>
        </p:blipFill>
        <p:spPr>
          <a:xfrm>
            <a:off x="2309018" y="1357298"/>
            <a:ext cx="4525963" cy="5143536"/>
          </a:xfrm>
        </p:spPr>
      </p:pic>
      <p:sp>
        <p:nvSpPr>
          <p:cNvPr id="5" name="Bevel 4"/>
          <p:cNvSpPr/>
          <p:nvPr/>
        </p:nvSpPr>
        <p:spPr>
          <a:xfrm rot="19959356">
            <a:off x="7280989" y="944446"/>
            <a:ext cx="1643074" cy="135732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rot="19008532">
            <a:off x="7573875" y="1202247"/>
            <a:ext cx="1514673" cy="400110"/>
          </a:xfrm>
          <a:prstGeom prst="rect">
            <a:avLst/>
          </a:prstGeom>
          <a:noFill/>
        </p:spPr>
        <p:txBody>
          <a:bodyPr wrap="square" rtlCol="0">
            <a:spAutoFit/>
          </a:bodyPr>
          <a:lstStyle/>
          <a:p>
            <a:r>
              <a:rPr lang="en-US" sz="2000" b="1" dirty="0" smtClean="0"/>
              <a:t>TEACHER</a:t>
            </a:r>
            <a:r>
              <a:rPr lang="en-US" dirty="0" smtClean="0"/>
              <a:t> </a:t>
            </a:r>
            <a:endParaRPr lang="en-IN" dirty="0"/>
          </a:p>
        </p:txBody>
      </p:sp>
      <p:sp>
        <p:nvSpPr>
          <p:cNvPr id="7" name="Curved Down Arrow 6"/>
          <p:cNvSpPr/>
          <p:nvPr/>
        </p:nvSpPr>
        <p:spPr>
          <a:xfrm>
            <a:off x="7786710" y="0"/>
            <a:ext cx="1000132" cy="642918"/>
          </a:xfrm>
          <a:prstGeom prst="curvedDownArrow">
            <a:avLst>
              <a:gd name="adj1" fmla="val 19203"/>
              <a:gd name="adj2" fmla="val 100000"/>
              <a:gd name="adj3" fmla="val 31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Donut 7"/>
          <p:cNvSpPr/>
          <p:nvPr/>
        </p:nvSpPr>
        <p:spPr>
          <a:xfrm>
            <a:off x="714348" y="928670"/>
            <a:ext cx="2286016" cy="1214446"/>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TextBox 8"/>
          <p:cNvSpPr txBox="1"/>
          <p:nvPr/>
        </p:nvSpPr>
        <p:spPr>
          <a:xfrm>
            <a:off x="1142976" y="1357298"/>
            <a:ext cx="1500198" cy="369332"/>
          </a:xfrm>
          <a:prstGeom prst="rect">
            <a:avLst/>
          </a:prstGeom>
          <a:noFill/>
        </p:spPr>
        <p:txBody>
          <a:bodyPr wrap="square" rtlCol="0">
            <a:spAutoFit/>
          </a:bodyPr>
          <a:lstStyle/>
          <a:p>
            <a:r>
              <a:rPr lang="en-US" b="1" dirty="0" smtClean="0"/>
              <a:t>PEROFESSOR</a:t>
            </a:r>
            <a:endParaRPr lang="en-IN"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a:bodyPr>
          <a:lstStyle/>
          <a:p>
            <a:r>
              <a:rPr lang="en-IN" dirty="0"/>
              <a:t>(v) Poor Social Status </a:t>
            </a:r>
            <a:endParaRPr lang="en-IN" dirty="0" smtClean="0"/>
          </a:p>
          <a:p>
            <a:pPr>
              <a:buNone/>
            </a:pPr>
            <a:r>
              <a:rPr lang="en-IN" dirty="0"/>
              <a:t> </a:t>
            </a:r>
            <a:r>
              <a:rPr lang="en-IN" dirty="0" smtClean="0"/>
              <a:t>   </a:t>
            </a:r>
            <a:r>
              <a:rPr lang="en-IN" dirty="0"/>
              <a:t>Participation in physical activities is generally considered to be for those who have poor social status and are not given any recognition by society. Whereas, this trend is now changing. Today there are many sports awards like </a:t>
            </a:r>
            <a:r>
              <a:rPr lang="en-IN" dirty="0" err="1"/>
              <a:t>Arjuna</a:t>
            </a:r>
            <a:r>
              <a:rPr lang="en-IN" dirty="0"/>
              <a:t> award, Rajiv Gandhi </a:t>
            </a:r>
            <a:r>
              <a:rPr lang="en-IN" dirty="0" err="1"/>
              <a:t>Khel</a:t>
            </a:r>
            <a:r>
              <a:rPr lang="en-IN" dirty="0"/>
              <a:t> </a:t>
            </a:r>
            <a:r>
              <a:rPr lang="en-IN" dirty="0" err="1"/>
              <a:t>Ratna</a:t>
            </a:r>
            <a:r>
              <a:rPr lang="en-IN" dirty="0"/>
              <a:t> award, </a:t>
            </a:r>
            <a:r>
              <a:rPr lang="en-IN" dirty="0" err="1"/>
              <a:t>Padma</a:t>
            </a:r>
            <a:r>
              <a:rPr lang="en-IN" dirty="0"/>
              <a:t> Shree award given to sportsmen, that add to their social status.</a:t>
            </a:r>
            <a:br>
              <a:rPr lang="en-IN" dirty="0"/>
            </a:br>
            <a:endParaRPr lang="en-IN" dirty="0"/>
          </a:p>
        </p:txBody>
      </p:sp>
      <p:sp>
        <p:nvSpPr>
          <p:cNvPr id="4" name="Rectangle 3"/>
          <p:cNvSpPr/>
          <p:nvPr/>
        </p:nvSpPr>
        <p:spPr>
          <a:xfrm>
            <a:off x="3622028" y="3244334"/>
            <a:ext cx="1899944" cy="369332"/>
          </a:xfrm>
          <a:prstGeom prst="rect">
            <a:avLst/>
          </a:prstGeom>
        </p:spPr>
        <p:txBody>
          <a:bodyPr wrap="none">
            <a:spAutoFit/>
          </a:bodyPr>
          <a:lstStyle/>
          <a:p>
            <a:r>
              <a:rPr lang="en-IN" dirty="0" smtClean="0"/>
              <a:t>Poor Social Status </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Poor Social Status</a:t>
            </a:r>
            <a:endParaRPr lang="en-IN" dirty="0"/>
          </a:p>
        </p:txBody>
      </p:sp>
      <p:pic>
        <p:nvPicPr>
          <p:cNvPr id="4" name="Content Placeholder 3" descr="—-Thomas-Jefferson-1.jpg"/>
          <p:cNvPicPr>
            <a:picLocks noGrp="1" noChangeAspect="1"/>
          </p:cNvPicPr>
          <p:nvPr>
            <p:ph idx="1"/>
          </p:nvPr>
        </p:nvPicPr>
        <p:blipFill>
          <a:blip r:embed="rId2"/>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vi) Participation in Games only </a:t>
            </a:r>
          </a:p>
          <a:p>
            <a:pPr>
              <a:buNone/>
            </a:pPr>
            <a:r>
              <a:rPr lang="en-IN" dirty="0"/>
              <a:t> </a:t>
            </a:r>
            <a:r>
              <a:rPr lang="en-IN" dirty="0" smtClean="0"/>
              <a:t>  Many </a:t>
            </a:r>
            <a:r>
              <a:rPr lang="en-IN" dirty="0"/>
              <a:t>people think that it is participation in games and sports. Whereas, physical education enables a person to maintain health and fitness through physical activity. Games and sports are a good medium to achieve its objectives.</a:t>
            </a:r>
            <a:br>
              <a:rPr lang="en-IN" dirty="0"/>
            </a:b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images (1).jpg"/>
          <p:cNvPicPr>
            <a:picLocks noGrp="1" noChangeAspect="1"/>
          </p:cNvPicPr>
          <p:nvPr>
            <p:ph idx="1"/>
          </p:nvPr>
        </p:nvPicPr>
        <p:blipFill>
          <a:blip r:embed="rId2"/>
          <a:stretch>
            <a:fillRect/>
          </a:stretch>
        </p:blipFill>
        <p:spPr>
          <a:xfrm>
            <a:off x="1172528" y="642918"/>
            <a:ext cx="7114247" cy="500066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(vii) Wastage of Time </a:t>
            </a:r>
            <a:endParaRPr lang="en-IN" dirty="0" smtClean="0"/>
          </a:p>
          <a:p>
            <a:pPr>
              <a:buNone/>
            </a:pPr>
            <a:r>
              <a:rPr lang="en-IN" dirty="0" smtClean="0"/>
              <a:t> </a:t>
            </a:r>
            <a:r>
              <a:rPr lang="en-IN" dirty="0"/>
              <a:t>Many parents, students and teachers think that participation in physical activities is just a wastage of time. However, this opinion is totally wrong. It develops body and mind, as both are inter¬, related aspects of same unit. In a sound body, sound mind exists; hence if physical condition of body is good, the mental condition of the individual will also improve.</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Wastage of Time </a:t>
            </a:r>
            <a:endParaRPr lang="en-IN" dirty="0"/>
          </a:p>
        </p:txBody>
      </p:sp>
      <p:pic>
        <p:nvPicPr>
          <p:cNvPr id="4" name="Content Placeholder 3" descr="download.jpg"/>
          <p:cNvPicPr>
            <a:picLocks noGrp="1" noChangeAspect="1"/>
          </p:cNvPicPr>
          <p:nvPr>
            <p:ph idx="1"/>
          </p:nvPr>
        </p:nvPicPr>
        <p:blipFill>
          <a:blip r:embed="rId2"/>
          <a:stretch>
            <a:fillRect/>
          </a:stretch>
        </p:blipFill>
        <p:spPr>
          <a:xfrm>
            <a:off x="-142908" y="0"/>
            <a:ext cx="2643206" cy="2643206"/>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Physical education is a vast subject and people do not know the importance of this subject. Some people are confused by this term and do not know what it teaches. It is mostly misunderstood as ‘Physical Training Drills’ (PT. exercises). This is wrong (this phrase is used by the forces to produce tough persons).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IN" dirty="0"/>
          </a:p>
        </p:txBody>
      </p:sp>
      <p:sp>
        <p:nvSpPr>
          <p:cNvPr id="3" name="Content Placeholder 2"/>
          <p:cNvSpPr>
            <a:spLocks noGrp="1"/>
          </p:cNvSpPr>
          <p:nvPr>
            <p:ph idx="1"/>
          </p:nvPr>
        </p:nvSpPr>
        <p:spPr/>
        <p:txBody>
          <a:bodyPr>
            <a:normAutofit/>
          </a:bodyPr>
          <a:lstStyle/>
          <a:p>
            <a:r>
              <a:rPr lang="en-IN" dirty="0" smtClean="0">
                <a:hlinkClick r:id="rId2"/>
              </a:rPr>
              <a:t>https://www.google.com/search?q=DO+PLAYING+SPORTs</a:t>
            </a:r>
            <a:endParaRPr lang="en-IN" dirty="0" smtClean="0"/>
          </a:p>
          <a:p>
            <a:pPr>
              <a:buNone/>
            </a:pPr>
            <a:r>
              <a:rPr lang="en-IN" dirty="0" smtClean="0">
                <a:hlinkClick r:id="rId3"/>
              </a:rPr>
              <a:t>https</a:t>
            </a:r>
            <a:r>
              <a:rPr lang="en-IN" smtClean="0">
                <a:hlinkClick r:id="rId3"/>
              </a:rPr>
              <a:t>://www.theeducationmagazine.com/word-art/10-quotes-p</a:t>
            </a:r>
            <a:endParaRPr lang="en-I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xresdefault.jpg"/>
          <p:cNvPicPr>
            <a:picLocks noGrp="1" noChangeAspect="1"/>
          </p:cNvPicPr>
          <p:nvPr>
            <p:ph idx="1"/>
          </p:nvPr>
        </p:nvPicPr>
        <p:blipFill>
          <a:blip r:embed="rId2"/>
          <a:stretch>
            <a:fillRect/>
          </a:stretch>
        </p:blipFill>
        <p:spPr>
          <a:xfrm>
            <a:off x="548922" y="1600200"/>
            <a:ext cx="8046156" cy="4525963"/>
          </a:xfrm>
        </p:spPr>
      </p:pic>
      <p:sp>
        <p:nvSpPr>
          <p:cNvPr id="4" name="Title 3"/>
          <p:cNvSpPr>
            <a:spLocks noGrp="1"/>
          </p:cNvSpPr>
          <p:nvPr>
            <p:ph type="title"/>
          </p:nvPr>
        </p:nvSpPr>
        <p:spPr/>
        <p:txBody>
          <a:bodyPr>
            <a:normAutofit fontScale="90000"/>
          </a:bodyPr>
          <a:lstStyle/>
          <a:p>
            <a:r>
              <a:rPr lang="en-IN" dirty="0" smtClean="0"/>
              <a:t/>
            </a:r>
            <a:br>
              <a:rPr lang="en-IN" dirty="0" smtClean="0"/>
            </a:br>
            <a:r>
              <a:rPr lang="en-IN" dirty="0" smtClean="0"/>
              <a:t>Misconceptions </a:t>
            </a:r>
            <a:r>
              <a:rPr lang="en-IN" dirty="0"/>
              <a:t>About Physical Education:</a:t>
            </a:r>
            <a:br>
              <a:rPr lang="en-IN" dirty="0"/>
            </a:b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Others consider physical education as playing activity like football, hockey, races and other competitive activities whereas this is also not true. Some say it is for physical culture to make body shape. Few consider physical education is meant only for recreation, fun and enjoyment. In fact, these wrong opinions have led to many misconceptions about the subject. Few of the misconceptions are as under:</a:t>
            </a:r>
            <a:br>
              <a:rPr lang="en-IN" dirty="0"/>
            </a:b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orts-reboot-promo-still-mediumSquareAt3X.jpg"/>
          <p:cNvPicPr>
            <a:picLocks noGrp="1" noChangeAspect="1"/>
          </p:cNvPicPr>
          <p:nvPr>
            <p:ph idx="1"/>
          </p:nvPr>
        </p:nvPicPr>
        <p:blipFill>
          <a:blip r:embed="rId2"/>
          <a:stretch>
            <a:fillRect/>
          </a:stretch>
        </p:blipFill>
        <p:spPr>
          <a:xfrm>
            <a:off x="500034" y="571480"/>
            <a:ext cx="8143932" cy="592935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lnSpcReduction="10000"/>
          </a:bodyPr>
          <a:lstStyle/>
          <a:p>
            <a:r>
              <a:rPr lang="en-IN" dirty="0"/>
              <a:t>(</a:t>
            </a:r>
            <a:r>
              <a:rPr lang="en-IN" dirty="0" err="1"/>
              <a:t>i</a:t>
            </a:r>
            <a:r>
              <a:rPr lang="en-IN" dirty="0"/>
              <a:t>) T</a:t>
            </a:r>
            <a:r>
              <a:rPr lang="en-IN" dirty="0" smtClean="0"/>
              <a:t>ime Pass Activities </a:t>
            </a:r>
          </a:p>
          <a:p>
            <a:pPr>
              <a:buNone/>
            </a:pPr>
            <a:r>
              <a:rPr lang="en-IN" dirty="0" smtClean="0"/>
              <a:t>    People </a:t>
            </a:r>
            <a:r>
              <a:rPr lang="en-IN" dirty="0"/>
              <a:t>think that this is a rest period as it does not have any academic value. This opinion is also wrong as this subject is very demanding in coming time and has academic value. It has its curriculum which involves theory as well as </a:t>
            </a:r>
            <a:r>
              <a:rPr lang="en-IN" dirty="0" smtClean="0"/>
              <a:t>practical </a:t>
            </a:r>
            <a:r>
              <a:rPr lang="en-IN" dirty="0"/>
              <a:t>in it. Thus, it is not a rest or free period. Its approach improves the health status at individual and community levels.</a:t>
            </a:r>
            <a:br>
              <a:rPr lang="en-IN" dirty="0"/>
            </a:b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1500166" y="428604"/>
            <a:ext cx="6357981" cy="5857915"/>
          </a:xfrm>
        </p:spPr>
      </p:pic>
      <p:sp>
        <p:nvSpPr>
          <p:cNvPr id="5" name="Rectangle 4"/>
          <p:cNvSpPr/>
          <p:nvPr/>
        </p:nvSpPr>
        <p:spPr>
          <a:xfrm>
            <a:off x="928662" y="714356"/>
            <a:ext cx="7429552" cy="707886"/>
          </a:xfrm>
          <a:prstGeom prst="rect">
            <a:avLst/>
          </a:prstGeom>
        </p:spPr>
        <p:txBody>
          <a:bodyPr wrap="square">
            <a:spAutoFit/>
          </a:bodyPr>
          <a:lstStyle/>
          <a:p>
            <a:pPr algn="ctr"/>
            <a:r>
              <a:rPr lang="en-IN" sz="4000" b="1" dirty="0" smtClean="0"/>
              <a:t>Time Pass Activities </a:t>
            </a:r>
            <a:endParaRPr lang="en-IN" sz="4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lnSpcReduction="10000"/>
          </a:bodyPr>
          <a:lstStyle/>
          <a:p>
            <a:r>
              <a:rPr lang="en-IN" dirty="0"/>
              <a:t>(ii) Wastage of </a:t>
            </a:r>
            <a:r>
              <a:rPr lang="en-IN" dirty="0" smtClean="0"/>
              <a:t>Money</a:t>
            </a:r>
          </a:p>
          <a:p>
            <a:pPr>
              <a:buNone/>
            </a:pPr>
            <a:r>
              <a:rPr lang="en-IN" dirty="0" smtClean="0"/>
              <a:t>    Games </a:t>
            </a:r>
            <a:r>
              <a:rPr lang="en-IN" dirty="0"/>
              <a:t>and sports require special type of equipment, apparatus, playfield, etc. which are costly. These days many facilities are provided by the government in the form of scholarships, awards and stipends to the sports persons. The government has set up various institutions which provide free education, diet, equipment, etc. to good sportsmen.</a:t>
            </a:r>
            <a:br>
              <a:rPr lang="en-IN" dirty="0"/>
            </a:b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INDOOR-FAMILY-GAMES-feature-680x570.jpeg"/>
          <p:cNvPicPr>
            <a:picLocks noGrp="1" noChangeAspect="1"/>
          </p:cNvPicPr>
          <p:nvPr>
            <p:ph idx="1"/>
          </p:nvPr>
        </p:nvPicPr>
        <p:blipFill>
          <a:blip r:embed="rId2"/>
          <a:stretch>
            <a:fillRect/>
          </a:stretch>
        </p:blipFill>
        <p:spPr>
          <a:xfrm>
            <a:off x="1928794" y="1214422"/>
            <a:ext cx="5399394"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594</Words>
  <Application>Microsoft Office PowerPoint</Application>
  <PresentationFormat>On-screen Show (4:3)</PresentationFormat>
  <Paragraphs>29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KHATRA ADIBASI MAHAVIDYALAYA   P.O- Khatra,   Dist.-Bankura,  West Bengal, Pin-722140  Name of the Teacher- Monojit Mondal  Class- B.A. Program in Physical Education 1st semester  Subject- Physical Education  Course FOUNDATION AND HISTORY OF PHYSICAL EDUCATION Topic- Misconceptions About Physical Education:  Session: 2017-18     </vt:lpstr>
      <vt:lpstr>Slide 2</vt:lpstr>
      <vt:lpstr> Misconceptions About Physical Education: </vt:lpstr>
      <vt:lpstr>Slide 4</vt:lpstr>
      <vt:lpstr>Slide 5</vt:lpstr>
      <vt:lpstr>Slide 6</vt:lpstr>
      <vt:lpstr>Slide 7</vt:lpstr>
      <vt:lpstr>Slide 8</vt:lpstr>
      <vt:lpstr>Slide 9</vt:lpstr>
      <vt:lpstr>Slide 10</vt:lpstr>
      <vt:lpstr>Leads to Indiscipline</vt:lpstr>
      <vt:lpstr>Slide 12</vt:lpstr>
      <vt:lpstr>No Job Career or Profession ?</vt:lpstr>
      <vt:lpstr>Slide 14</vt:lpstr>
      <vt:lpstr>Poor Social Status</vt:lpstr>
      <vt:lpstr>Slide 16</vt:lpstr>
      <vt:lpstr>Slide 17</vt:lpstr>
      <vt:lpstr>Slide 18</vt:lpstr>
      <vt:lpstr> Wastage of Time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KHATRA ADIBASI MAHAVIDYALAYA   P.O- Khatra,   Dist.-Bankura,  West Bengal, Pin-722140  Name of the Teacher- Monojit Mondal  Class- B.A. Program in Physical Education 5th semester  Subject- Physical Education  Course : Indigenous &amp; Minor Game and Excursion- Camping Program  Topic- Misconceptions About Physical Education:   Session: 2017-18</dc:title>
  <dc:creator>user</dc:creator>
  <cp:lastModifiedBy>user</cp:lastModifiedBy>
  <cp:revision>24</cp:revision>
  <dcterms:created xsi:type="dcterms:W3CDTF">2023-01-19T07:48:26Z</dcterms:created>
  <dcterms:modified xsi:type="dcterms:W3CDTF">2023-01-19T11:35:51Z</dcterms:modified>
</cp:coreProperties>
</file>